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4FAE4A-E8EE-4119-9192-FC90A1F7771B}" type="datetimeFigureOut">
              <a:rPr lang="zh-TW" altLang="en-US" smtClean="0"/>
              <a:t>2018/6/7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45BBB-6CDB-4750-8B6F-8A25CE3620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    </a:t>
            </a:r>
            <a:r>
              <a:rPr lang="zh-TW" altLang="zh-TW" b="1" dirty="0" smtClean="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臺北市</a:t>
            </a:r>
            <a:r>
              <a:rPr lang="zh-TW" altLang="zh-TW" b="1" dirty="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萬華區東園國民</a:t>
            </a:r>
            <a:r>
              <a:rPr lang="zh-TW" altLang="zh-TW" b="1" dirty="0" smtClean="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小學</a:t>
            </a:r>
            <a:endParaRPr lang="zh-TW" altLang="en-US" dirty="0">
              <a:gradFill>
                <a:gsLst>
                  <a:gs pos="0">
                    <a:srgbClr val="000000"/>
                  </a:gs>
                  <a:gs pos="39999">
                    <a:srgbClr val="0A128C"/>
                  </a:gs>
                  <a:gs pos="70000">
                    <a:srgbClr val="181CC7"/>
                  </a:gs>
                  <a:gs pos="88000">
                    <a:srgbClr val="7005D4"/>
                  </a:gs>
                  <a:gs pos="100000">
                    <a:srgbClr val="8C3D91"/>
                  </a:gs>
                </a:gsLst>
                <a:lin ang="5400000" scaled="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altLang="zh-TW" sz="9600" b="1" dirty="0" smtClean="0"/>
              <a:t> </a:t>
            </a:r>
            <a:r>
              <a:rPr lang="zh-TW" altLang="en-US" sz="9600" b="1" dirty="0" smtClean="0"/>
              <a:t> </a:t>
            </a:r>
            <a:r>
              <a:rPr lang="zh-TW" altLang="zh-TW" sz="8800" b="1" dirty="0" smtClean="0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  <a:tileRect/>
                </a:gra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預防職場暴力</a:t>
            </a:r>
            <a:endParaRPr lang="en-US" altLang="zh-TW" sz="8800" b="1" dirty="0" smtClean="0">
              <a:gradFill flip="none" rotWithShape="1"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  <a:tileRect/>
              </a:gra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None/>
            </a:pPr>
            <a:endParaRPr lang="en-US" altLang="zh-TW" b="1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7" name="圖片 6" descr="n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5" y="3000373"/>
            <a:ext cx="4714908" cy="316493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907704" y="6309320"/>
            <a:ext cx="509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                       </a:t>
            </a:r>
            <a:r>
              <a:rPr lang="en-US" altLang="zh-TW" sz="2800" dirty="0" smtClean="0"/>
              <a:t>107</a:t>
            </a:r>
            <a:r>
              <a:rPr lang="zh-TW" altLang="en-US" sz="2800" dirty="0" smtClean="0"/>
              <a:t>年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月</a:t>
            </a:r>
            <a:r>
              <a:rPr lang="en-US" altLang="zh-TW" sz="2800" dirty="0" smtClean="0"/>
              <a:t>12</a:t>
            </a:r>
            <a:r>
              <a:rPr lang="zh-TW" altLang="en-US" sz="2800" dirty="0" smtClean="0"/>
              <a:t>日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unset" dir="t"/>
            </a:scene3d>
            <a:sp3d prstMaterial="matte">
              <a:bevelT w="0"/>
              <a:bevelB w="0"/>
            </a:sp3d>
          </a:bodyPr>
          <a:lstStyle/>
          <a:p>
            <a:r>
              <a:rPr lang="zh-TW" altLang="en-US" sz="4000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本校職場暴力諮詢 </a:t>
            </a:r>
            <a:r>
              <a:rPr lang="en-US" altLang="zh-TW" sz="4000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/</a:t>
            </a:r>
            <a:r>
              <a:rPr lang="zh-TW" altLang="en-US" sz="4000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 申訴管道</a:t>
            </a:r>
            <a:endParaRPr lang="zh-TW" altLang="en-US" sz="4000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7643866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zh-TW" altLang="en-US" b="1" dirty="0" smtClean="0">
                <a:solidFill>
                  <a:srgbClr val="002060"/>
                </a:solidFill>
              </a:rPr>
              <a:t>申訴專線電話：</a:t>
            </a:r>
            <a:r>
              <a:rPr lang="en-US" altLang="zh-TW" b="1" dirty="0" smtClean="0">
                <a:solidFill>
                  <a:srgbClr val="002060"/>
                </a:solidFill>
              </a:rPr>
              <a:t>02-23034803#1701    </a:t>
            </a:r>
          </a:p>
          <a:p>
            <a:pPr>
              <a:buFont typeface="Wingdings" pitchFamily="2" charset="2"/>
              <a:buChar char="u"/>
            </a:pPr>
            <a:endParaRPr lang="en-US" altLang="zh-TW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u"/>
            </a:pPr>
            <a:r>
              <a:rPr lang="zh-TW" altLang="en-US" b="1" dirty="0" smtClean="0">
                <a:solidFill>
                  <a:srgbClr val="002060"/>
                </a:solidFill>
              </a:rPr>
              <a:t>申訴專用</a:t>
            </a:r>
            <a:r>
              <a:rPr lang="zh-TW" altLang="en-US" b="1" dirty="0">
                <a:solidFill>
                  <a:srgbClr val="002060"/>
                </a:solidFill>
              </a:rPr>
              <a:t>電子信箱： </a:t>
            </a:r>
            <a:r>
              <a:rPr lang="en-US" altLang="zh-TW" b="1" dirty="0" smtClean="0">
                <a:solidFill>
                  <a:srgbClr val="002060"/>
                </a:solidFill>
              </a:rPr>
              <a:t>86000y@tp.edu.tw </a:t>
            </a:r>
          </a:p>
          <a:p>
            <a:pPr>
              <a:buFont typeface="Wingdings" pitchFamily="2" charset="2"/>
              <a:buChar char="u"/>
            </a:pPr>
            <a:endParaRPr lang="en-US" altLang="zh-TW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u"/>
            </a:pPr>
            <a:r>
              <a:rPr lang="zh-TW" altLang="en-US" b="1" dirty="0" smtClean="0">
                <a:solidFill>
                  <a:srgbClr val="002060"/>
                </a:solidFill>
              </a:rPr>
              <a:t>負責單</a:t>
            </a:r>
            <a:r>
              <a:rPr lang="zh-TW" altLang="en-US" b="1" dirty="0">
                <a:solidFill>
                  <a:srgbClr val="002060"/>
                </a:solidFill>
              </a:rPr>
              <a:t>位</a:t>
            </a:r>
            <a:r>
              <a:rPr lang="zh-TW" altLang="en-US" b="1" dirty="0" smtClean="0">
                <a:solidFill>
                  <a:srgbClr val="002060"/>
                </a:solidFill>
              </a:rPr>
              <a:t>：  人事室</a:t>
            </a:r>
            <a:endParaRPr lang="zh-TW" altLang="en-US" dirty="0"/>
          </a:p>
        </p:txBody>
      </p:sp>
      <p:pic>
        <p:nvPicPr>
          <p:cNvPr id="7" name="圖片 6" descr="No-violen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78" y="0"/>
            <a:ext cx="1214422" cy="1214422"/>
          </a:xfrm>
          <a:prstGeom prst="rect">
            <a:avLst/>
          </a:prstGeom>
        </p:spPr>
      </p:pic>
      <p:pic>
        <p:nvPicPr>
          <p:cNvPr id="6" name="圖片 5" descr="ale-desk-gesturing-705389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3571876"/>
            <a:ext cx="3500462" cy="3070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2428868"/>
            <a:ext cx="2719712" cy="3862570"/>
          </a:xfrm>
          <a:prstGeom prst="rect">
            <a:avLst/>
          </a:prstGeo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unset" dir="t"/>
            </a:scene3d>
            <a:sp3d prstMaterial="matte">
              <a:bevelT w="0"/>
              <a:bevelB w="0"/>
            </a:sp3d>
          </a:bodyPr>
          <a:lstStyle/>
          <a:p>
            <a:r>
              <a:rPr lang="zh-TW" altLang="zh-TW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職場暴力的定義</a:t>
            </a:r>
            <a:endParaRPr lang="zh-TW" altLang="en-US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 smtClean="0">
                <a:solidFill>
                  <a:srgbClr val="002060"/>
                </a:solidFill>
              </a:rPr>
              <a:t>工作人員在與工作相關的環境中</a:t>
            </a:r>
            <a:endParaRPr lang="en-US" altLang="zh-TW" sz="32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TW" sz="3200" b="1" dirty="0" smtClean="0">
                <a:solidFill>
                  <a:srgbClr val="002060"/>
                </a:solidFill>
              </a:rPr>
              <a:t>(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包含通勤）遭受虐待、威脅</a:t>
            </a:r>
            <a:endParaRPr lang="en-US" altLang="zh-TW" sz="32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002060"/>
                </a:solidFill>
              </a:rPr>
              <a:t>或攻擊，以致於明顯或隱含</a:t>
            </a:r>
            <a:endParaRPr lang="en-US" altLang="zh-TW" sz="32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002060"/>
                </a:solidFill>
              </a:rPr>
              <a:t>地對其安全、福祉或與健康</a:t>
            </a:r>
            <a:endParaRPr lang="en-US" altLang="zh-TW" sz="32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002060"/>
                </a:solidFill>
              </a:rPr>
              <a:t>構成挑戰的事件。</a:t>
            </a:r>
            <a:endParaRPr lang="en-US" altLang="zh-TW" sz="32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zh-TW" altLang="en-US" dirty="0"/>
          </a:p>
        </p:txBody>
      </p:sp>
      <p:pic>
        <p:nvPicPr>
          <p:cNvPr id="7" name="圖片 6" descr="No-violenc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9578" y="0"/>
            <a:ext cx="1214422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unset" dir="t"/>
            </a:scene3d>
            <a:sp3d prstMaterial="matte">
              <a:bevelT w="0"/>
              <a:bevelB w="0"/>
            </a:sp3d>
          </a:bodyPr>
          <a:lstStyle/>
          <a:p>
            <a:r>
              <a:rPr lang="zh-TW" altLang="en-US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職場暴力行為的樣態 </a:t>
            </a:r>
            <a:r>
              <a:rPr lang="en-US" altLang="zh-TW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(</a:t>
            </a:r>
            <a:r>
              <a:rPr lang="zh-TW" altLang="en-US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一</a:t>
            </a:r>
            <a:r>
              <a:rPr lang="en-US" altLang="zh-TW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)</a:t>
            </a:r>
            <a:endParaRPr lang="zh-TW" altLang="en-US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sz="3200" b="1" dirty="0" smtClean="0">
                <a:solidFill>
                  <a:srgbClr val="002060"/>
                </a:solidFill>
              </a:rPr>
              <a:t>肢體暴力（如：毆打、抓傷、拳打、腳踢等）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pic>
        <p:nvPicPr>
          <p:cNvPr id="6" name="圖片 5" descr="No-violen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78" y="0"/>
            <a:ext cx="1214422" cy="1214422"/>
          </a:xfrm>
          <a:prstGeom prst="rect">
            <a:avLst/>
          </a:prstGeom>
        </p:spPr>
      </p:pic>
      <p:pic>
        <p:nvPicPr>
          <p:cNvPr id="7" name="圖片 6" descr="protester-destroy-010-5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7356" y="2500306"/>
            <a:ext cx="5357850" cy="401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unset" dir="t"/>
            </a:scene3d>
            <a:sp3d prstMaterial="matte">
              <a:bevelT w="0"/>
              <a:bevelB w="0"/>
            </a:sp3d>
          </a:bodyPr>
          <a:lstStyle/>
          <a:p>
            <a:r>
              <a:rPr lang="zh-TW" altLang="en-US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職場暴力行為的樣態 </a:t>
            </a:r>
            <a:r>
              <a:rPr lang="en-US" altLang="zh-TW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(</a:t>
            </a:r>
            <a:r>
              <a:rPr lang="zh-TW" altLang="en-US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二</a:t>
            </a:r>
            <a:r>
              <a:rPr lang="en-US" altLang="zh-TW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)</a:t>
            </a:r>
            <a:endParaRPr lang="zh-TW" altLang="en-US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sz="3200" b="1" dirty="0" smtClean="0">
                <a:solidFill>
                  <a:srgbClr val="002060"/>
                </a:solidFill>
              </a:rPr>
              <a:t>心理暴力（如：威脅、欺凌、騷擾、辱罵等）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pic>
        <p:nvPicPr>
          <p:cNvPr id="6" name="圖片 5" descr="No-violen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78" y="0"/>
            <a:ext cx="1214422" cy="1214422"/>
          </a:xfrm>
          <a:prstGeom prst="rect">
            <a:avLst/>
          </a:prstGeom>
        </p:spPr>
      </p:pic>
      <p:pic>
        <p:nvPicPr>
          <p:cNvPr id="7" name="圖片 6" descr="crime-criminal-001-5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2571743"/>
            <a:ext cx="4733924" cy="392906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unset" dir="t"/>
            </a:scene3d>
            <a:sp3d prstMaterial="matte">
              <a:bevelT w="0"/>
              <a:bevelB w="0"/>
            </a:sp3d>
          </a:bodyPr>
          <a:lstStyle/>
          <a:p>
            <a:r>
              <a:rPr lang="zh-TW" altLang="en-US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職場暴力行為的樣態 </a:t>
            </a:r>
            <a:r>
              <a:rPr lang="en-US" altLang="zh-TW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(</a:t>
            </a:r>
            <a:r>
              <a:rPr lang="zh-TW" altLang="en-US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三</a:t>
            </a:r>
            <a:r>
              <a:rPr lang="en-US" altLang="zh-TW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)</a:t>
            </a:r>
            <a:endParaRPr lang="zh-TW" altLang="en-US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sz="3200" b="1" dirty="0" smtClean="0">
                <a:solidFill>
                  <a:srgbClr val="002060"/>
                </a:solidFill>
              </a:rPr>
              <a:t>語言暴力（如：霸凌、恐嚇、干擾、歧視等）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pic>
        <p:nvPicPr>
          <p:cNvPr id="6" name="圖片 5" descr="No-violen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78" y="0"/>
            <a:ext cx="1214422" cy="1214422"/>
          </a:xfrm>
          <a:prstGeom prst="rect">
            <a:avLst/>
          </a:prstGeom>
        </p:spPr>
      </p:pic>
      <p:pic>
        <p:nvPicPr>
          <p:cNvPr id="7" name="圖片 6" descr="NounProject_Abus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2143116"/>
            <a:ext cx="7115196" cy="447240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unset" dir="t"/>
            </a:scene3d>
            <a:sp3d prstMaterial="matte">
              <a:bevelT w="0"/>
              <a:bevelB w="0"/>
            </a:sp3d>
          </a:bodyPr>
          <a:lstStyle/>
          <a:p>
            <a:r>
              <a:rPr lang="zh-TW" altLang="en-US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職場暴力行為的樣態 </a:t>
            </a:r>
            <a:r>
              <a:rPr lang="en-US" altLang="zh-TW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(</a:t>
            </a:r>
            <a:r>
              <a:rPr lang="zh-TW" altLang="en-US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四</a:t>
            </a:r>
            <a:r>
              <a:rPr lang="en-US" altLang="zh-TW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)</a:t>
            </a:r>
            <a:endParaRPr lang="zh-TW" altLang="en-US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sz="3200" b="1" dirty="0" smtClean="0">
                <a:solidFill>
                  <a:srgbClr val="002060"/>
                </a:solidFill>
              </a:rPr>
              <a:t>性騷擾（如：不當的性暗示與行為等）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pic>
        <p:nvPicPr>
          <p:cNvPr id="6" name="圖片 5" descr="No-violen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78" y="0"/>
            <a:ext cx="1214422" cy="1214422"/>
          </a:xfrm>
          <a:prstGeom prst="rect">
            <a:avLst/>
          </a:prstGeom>
        </p:spPr>
      </p:pic>
      <p:pic>
        <p:nvPicPr>
          <p:cNvPr id="7" name="圖片 6" descr="sexual-assaul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2428868"/>
            <a:ext cx="6715172" cy="412983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unset" dir="t"/>
            </a:scene3d>
            <a:sp3d prstMaterial="matte">
              <a:bevelT w="0"/>
              <a:bevelB w="0"/>
            </a:sp3d>
          </a:bodyPr>
          <a:lstStyle/>
          <a:p>
            <a:r>
              <a:rPr lang="zh-TW" altLang="en-US" sz="4000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教職員工遇到職場暴力怎麼辦</a:t>
            </a:r>
            <a:endParaRPr lang="zh-TW" altLang="en-US" sz="4000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>
                <a:solidFill>
                  <a:srgbClr val="002060"/>
                </a:solidFill>
              </a:rPr>
              <a:t>（一）向同事尋求建議與支持。</a:t>
            </a:r>
          </a:p>
          <a:p>
            <a:pPr>
              <a:buNone/>
            </a:pPr>
            <a:r>
              <a:rPr lang="zh-TW" altLang="en-US" b="1" dirty="0" smtClean="0">
                <a:solidFill>
                  <a:srgbClr val="002060"/>
                </a:solidFill>
              </a:rPr>
              <a:t>（二）與加害者理性溝通，表達自身感受。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pic>
        <p:nvPicPr>
          <p:cNvPr id="7" name="圖片 6" descr="No-violen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78" y="0"/>
            <a:ext cx="1214422" cy="1214422"/>
          </a:xfrm>
          <a:prstGeom prst="rect">
            <a:avLst/>
          </a:prstGeom>
        </p:spPr>
      </p:pic>
      <p:pic>
        <p:nvPicPr>
          <p:cNvPr id="6" name="圖片 5" descr="46f7b20722e47eb7d0042094bcd50c0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2928934"/>
            <a:ext cx="4226721" cy="3745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unset" dir="t"/>
            </a:scene3d>
            <a:sp3d prstMaterial="matte">
              <a:bevelT w="0"/>
              <a:bevelB w="0"/>
            </a:sp3d>
          </a:bodyPr>
          <a:lstStyle/>
          <a:p>
            <a:r>
              <a:rPr lang="zh-TW" altLang="en-US" sz="4000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教職員工遇到職場暴力怎麼辦</a:t>
            </a:r>
            <a:endParaRPr lang="zh-TW" altLang="en-US" sz="4000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>
                <a:solidFill>
                  <a:srgbClr val="002060"/>
                </a:solidFill>
              </a:rPr>
              <a:t>（三）思考自身有無缺失，請同事誠實的評估你</a:t>
            </a:r>
            <a:endParaRPr lang="en-US" altLang="zh-TW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002060"/>
                </a:solidFill>
              </a:rPr>
              <a:t>           的為人與工作表現，找出問題點。</a:t>
            </a:r>
          </a:p>
          <a:p>
            <a:pPr>
              <a:buNone/>
            </a:pPr>
            <a:r>
              <a:rPr lang="zh-TW" altLang="en-US" b="1" dirty="0" smtClean="0">
                <a:solidFill>
                  <a:srgbClr val="002060"/>
                </a:solidFill>
              </a:rPr>
              <a:t>（四）盡可能以錄音或任何方式記錄加害者行為</a:t>
            </a:r>
            <a:endParaRPr lang="en-US" altLang="zh-TW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002060"/>
                </a:solidFill>
              </a:rPr>
              <a:t>           做為證據。</a:t>
            </a:r>
          </a:p>
          <a:p>
            <a:pPr>
              <a:buNone/>
            </a:pPr>
            <a:r>
              <a:rPr lang="zh-TW" altLang="en-US" b="1" dirty="0" smtClean="0">
                <a:solidFill>
                  <a:srgbClr val="002060"/>
                </a:solidFill>
              </a:rPr>
              <a:t>（五）向本校提出申訴。</a:t>
            </a:r>
            <a:endParaRPr lang="zh-TW" altLang="en-US" dirty="0"/>
          </a:p>
        </p:txBody>
      </p:sp>
      <p:pic>
        <p:nvPicPr>
          <p:cNvPr id="7" name="圖片 6" descr="No-violen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78" y="0"/>
            <a:ext cx="1214422" cy="1214422"/>
          </a:xfrm>
          <a:prstGeom prst="rect">
            <a:avLst/>
          </a:prstGeom>
        </p:spPr>
      </p:pic>
      <p:pic>
        <p:nvPicPr>
          <p:cNvPr id="6" name="圖片 5" descr="imag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3643314"/>
            <a:ext cx="2643490" cy="2643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unset" dir="t"/>
            </a:scene3d>
            <a:sp3d prstMaterial="matte">
              <a:bevelT w="0"/>
              <a:bevelB w="0"/>
            </a:sp3d>
          </a:bodyPr>
          <a:lstStyle/>
          <a:p>
            <a:r>
              <a:rPr lang="zh-TW" altLang="en-US" sz="4000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結語</a:t>
            </a:r>
            <a:endParaRPr lang="zh-TW" altLang="en-US" sz="4000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7643866" cy="4495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u"/>
            </a:pPr>
            <a:r>
              <a:rPr lang="zh-TW" altLang="en-US" b="1" dirty="0" smtClean="0">
                <a:solidFill>
                  <a:srgbClr val="002060"/>
                </a:solidFill>
              </a:rPr>
              <a:t>教職員工目睹及聽聞職場暴力事件發生時，得通知人事室或撥打申訴專線</a:t>
            </a:r>
            <a:r>
              <a:rPr lang="zh-TW" altLang="en-US" b="1" dirty="0">
                <a:solidFill>
                  <a:srgbClr val="002060"/>
                </a:solidFill>
              </a:rPr>
              <a:t>，本校接獲</a:t>
            </a:r>
            <a:r>
              <a:rPr lang="zh-TW" altLang="en-US" b="1" dirty="0" smtClean="0">
                <a:solidFill>
                  <a:srgbClr val="002060"/>
                </a:solidFill>
              </a:rPr>
              <a:t>申訴後將採取保密方式調查，若</a:t>
            </a:r>
            <a:r>
              <a:rPr lang="zh-TW" altLang="en-US" b="1" dirty="0">
                <a:solidFill>
                  <a:srgbClr val="002060"/>
                </a:solidFill>
              </a:rPr>
              <a:t>經</a:t>
            </a:r>
            <a:r>
              <a:rPr lang="zh-TW" altLang="en-US" b="1" dirty="0" smtClean="0">
                <a:solidFill>
                  <a:srgbClr val="002060"/>
                </a:solidFill>
              </a:rPr>
              <a:t>調查屬實者，將進行懲處。另絕對禁止對申訴者、通報者或協助調查者有任何報復之行為，若</a:t>
            </a:r>
            <a:r>
              <a:rPr lang="zh-TW" altLang="en-US" b="1" dirty="0">
                <a:solidFill>
                  <a:srgbClr val="002060"/>
                </a:solidFill>
              </a:rPr>
              <a:t>有，將</a:t>
            </a:r>
            <a:r>
              <a:rPr lang="zh-TW" altLang="en-US" b="1" dirty="0" smtClean="0">
                <a:solidFill>
                  <a:srgbClr val="002060"/>
                </a:solidFill>
              </a:rPr>
              <a:t>進行懲處。</a:t>
            </a:r>
            <a:endParaRPr lang="en-US" altLang="zh-TW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u"/>
            </a:pPr>
            <a:endParaRPr lang="zh-TW" altLang="en-US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u"/>
            </a:pPr>
            <a:r>
              <a:rPr lang="zh-TW" altLang="en-US" b="1" dirty="0" smtClean="0">
                <a:solidFill>
                  <a:srgbClr val="002060"/>
                </a:solidFill>
              </a:rPr>
              <a:t>本校對於因執行職務發現有危及身體或生命之虞，而自行停止作業或退避至安全場所之教職員工，事後絕不會對其處以不利之處分。</a:t>
            </a:r>
            <a:endParaRPr lang="en-US" altLang="zh-TW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u"/>
            </a:pPr>
            <a:endParaRPr lang="zh-TW" altLang="en-US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u"/>
            </a:pPr>
            <a:r>
              <a:rPr lang="zh-TW" altLang="en-US" b="1" dirty="0" smtClean="0">
                <a:solidFill>
                  <a:srgbClr val="002060"/>
                </a:solidFill>
              </a:rPr>
              <a:t>鼓勵同仁利用所設置之內部申訴處理機制處理此類糾紛，但如員工需要額外</a:t>
            </a:r>
            <a:r>
              <a:rPr lang="zh-TW" altLang="en-US" b="1" dirty="0">
                <a:solidFill>
                  <a:srgbClr val="002060"/>
                </a:solidFill>
              </a:rPr>
              <a:t>協助，本校</a:t>
            </a:r>
            <a:r>
              <a:rPr lang="zh-TW" altLang="en-US" b="1" dirty="0" smtClean="0">
                <a:solidFill>
                  <a:srgbClr val="002060"/>
                </a:solidFill>
              </a:rPr>
              <a:t>亦將盡力協助提供。</a:t>
            </a:r>
          </a:p>
          <a:p>
            <a:pPr>
              <a:buNone/>
            </a:pPr>
            <a:endParaRPr lang="zh-TW" altLang="en-US" dirty="0"/>
          </a:p>
        </p:txBody>
      </p:sp>
      <p:pic>
        <p:nvPicPr>
          <p:cNvPr id="7" name="圖片 6" descr="No-violen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78" y="0"/>
            <a:ext cx="1214422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113</TotalTime>
  <Words>402</Words>
  <Application>Microsoft Office PowerPoint</Application>
  <PresentationFormat>如螢幕大小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微軟正黑體</vt:lpstr>
      <vt:lpstr>Tw Cen MT</vt:lpstr>
      <vt:lpstr>Wingdings</vt:lpstr>
      <vt:lpstr>Wingdings 2</vt:lpstr>
      <vt:lpstr>中庸</vt:lpstr>
      <vt:lpstr>    臺北市萬華區東園國民小學</vt:lpstr>
      <vt:lpstr>職場暴力的定義</vt:lpstr>
      <vt:lpstr>職場暴力行為的樣態 (一)</vt:lpstr>
      <vt:lpstr>職場暴力行為的樣態 (二)</vt:lpstr>
      <vt:lpstr>職場暴力行為的樣態 (三)</vt:lpstr>
      <vt:lpstr>職場暴力行為的樣態 (四)</vt:lpstr>
      <vt:lpstr>教職員工遇到職場暴力怎麼辦</vt:lpstr>
      <vt:lpstr>教職員工遇到職場暴力怎麼辦</vt:lpstr>
      <vt:lpstr>結語</vt:lpstr>
      <vt:lpstr>本校職場暴力諮詢 / 申訴管道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臺北市萬華區東園國民小學</dc:title>
  <dc:creator>Vera Li</dc:creator>
  <cp:lastModifiedBy>人事主任</cp:lastModifiedBy>
  <cp:revision>46</cp:revision>
  <cp:lastPrinted>2018-06-07T08:20:14Z</cp:lastPrinted>
  <dcterms:created xsi:type="dcterms:W3CDTF">2018-06-05T06:39:22Z</dcterms:created>
  <dcterms:modified xsi:type="dcterms:W3CDTF">2018-06-07T08:21:23Z</dcterms:modified>
</cp:coreProperties>
</file>